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4" r:id="rId3"/>
    <p:sldId id="260" r:id="rId4"/>
    <p:sldId id="305" r:id="rId5"/>
    <p:sldId id="258" r:id="rId6"/>
    <p:sldId id="263" r:id="rId7"/>
    <p:sldId id="264" r:id="rId8"/>
    <p:sldId id="265" r:id="rId9"/>
    <p:sldId id="266" r:id="rId10"/>
    <p:sldId id="267" r:id="rId11"/>
    <p:sldId id="306" r:id="rId12"/>
    <p:sldId id="300" r:id="rId13"/>
    <p:sldId id="301" r:id="rId14"/>
    <p:sldId id="302" r:id="rId15"/>
    <p:sldId id="270" r:id="rId16"/>
    <p:sldId id="303" r:id="rId17"/>
    <p:sldId id="261" r:id="rId18"/>
    <p:sldId id="262" r:id="rId19"/>
    <p:sldId id="271" r:id="rId20"/>
    <p:sldId id="272" r:id="rId21"/>
    <p:sldId id="259" r:id="rId22"/>
    <p:sldId id="269" r:id="rId23"/>
    <p:sldId id="299" r:id="rId24"/>
    <p:sldId id="276" r:id="rId25"/>
    <p:sldId id="296" r:id="rId26"/>
    <p:sldId id="297" r:id="rId27"/>
    <p:sldId id="286" r:id="rId28"/>
    <p:sldId id="287" r:id="rId29"/>
    <p:sldId id="288" r:id="rId30"/>
    <p:sldId id="298" r:id="rId31"/>
    <p:sldId id="275" r:id="rId32"/>
    <p:sldId id="257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78" r:id="rId41"/>
    <p:sldId id="279" r:id="rId42"/>
    <p:sldId id="280" r:id="rId43"/>
    <p:sldId id="281" r:id="rId44"/>
    <p:sldId id="282" r:id="rId45"/>
    <p:sldId id="28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7" autoAdjust="0"/>
    <p:restoredTop sz="66884" autoAdjust="0"/>
  </p:normalViewPr>
  <p:slideViewPr>
    <p:cSldViewPr snapToGrid="0" showGuides="1">
      <p:cViewPr varScale="1">
        <p:scale>
          <a:sx n="56" d="100"/>
          <a:sy n="56" d="100"/>
        </p:scale>
        <p:origin x="1584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1B5E-3EFB-427B-97B3-9942110A14A7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1ABCD-8CD3-43A6-80FB-D2CD4F478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4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ABCD-8CD3-43A6-80FB-D2CD4F4788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958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이번 영상에서는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K-means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클러스터링이 어떻게 작동하는 지에 대해 자세하게 다뤄볼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클러스터링은 비지도 학습 중의 하나로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비슷한 패턴을 가진 클러스터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즉 군집으로 샘플들을 묶는 것이라고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지금 보여지는 것 같은 데이터에서는 각각의 검은 점들이 샘플입니다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 샘플들을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군집으로 나누라고 한다면 어떻게 나누실 건가요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?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가장 직관적으로 눈으로 봤을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이와 같이 두 그룹으로 나누는 것을 생각할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그렇다면 이렇게 우리가 내에서 클러스터링 하는 것이 컴퓨터에서는 어떻게 알고리즘으로 구현되어 있는지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쉬운 예제를 통해서 확인을 해보도록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아래와 같은 테이블을 보면 샘플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부터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까지 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개 샘플이 있는 것을 볼 수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각각의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두 개의 변수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즉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되여고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머신 러닝에서는 피처라고 부르는 항목이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개가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이러한 변수로는 예를 들어서 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몸무게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이러한 레벨들이 될 수가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 데이터를 간단하게 그림으로 확인해 볼 수가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K-means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클러스터링을 하기 위해서는 가장 먼저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를 몇 개로 할 것인지 정해야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는 군집의 숫자로 해당 데이터를 몇 개의 군집으로 묶을 것인지를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여기서는 예로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로 설정해 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ABCD-8CD3-43A6-80FB-D2CD4F4788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06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 이유는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정하는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각각 군집에서 중앙에 있는 값입니다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그런데 사실 컴퓨터가 이렇게 데이터만 읽어서는 어떻게 군집으로 나뉘는 게 제일 좋을지를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알수가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없는데 하물며 어디가 중앙인지 알 수가 없겠죠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그래서 랜덤으로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점을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정하게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 예제에서는 그냥 랜덤으로 샘플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가 첫 번째 센트로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...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이제 샘플들을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정하도록 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그렇다면 일단은 각각의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센트로이드들이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군집의 중앙에 있다는 과정으로 클러스터링을 실행해 보도록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그렇다면 각각의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가까운 점들을 묶어야 하니 거리를 알아야겠죠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먼저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에서 샘플들이 떨어져 있는 거리를 이렇게 점선으로 표시했습니다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ABCD-8CD3-43A6-80FB-D2CD4F4788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6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 거리를 구하려면 여러 방법이 있는데요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가장 많이 이용되는 방법으로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유클리디안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거리를 이용할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유클리디안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거리는 예를 들어서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로부터 샘플 시까지의 거리를 계산한다고 했을 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좌표값을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이렇게 나타낼 수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공식으로는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(x2 - x1)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을 제곱한 값과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(y2 - y1)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을 제곱한 값을 계산하여 구할 수가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그렇다면 이러한 방법으로 실제 값을 다 계산해서 왼쪽과 같이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디스턴스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매트릭스를 나타낼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같은 방법으로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센트로이드부터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각각의 점까지의 거리를 계산하여 표로 나타내면 왼쪽 표와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이러한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디스턴스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매트릭스를 토대로 각각 샘플이 어떤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더 가까운지 한눈에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예를 들어 샘플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의 경우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까지의 거리는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까지의 거리가 더 가까운 것을 확인할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또한 샘플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의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까지의 거리는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인 반면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까지의 거리는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에 더 가까운 것을 확인할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그렇다면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과 가까운 샘플들은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a, d, e, f, 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가 있는데 이들이 클러스터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 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마찬가지로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도 이와 같은 방식으로 구할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가까웠던 샘플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p ch2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는 클러스터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에 속하게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ABCD-8CD3-43A6-80FB-D2CD4F4788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1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그렇다면 이렇게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클러스터링된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것이 최선이라고 할 수 있을까요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?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답은 그렇지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왜냐하면 아까는 랜덤 포인트를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잡았기 때문에 사실 이 클러스터가 최선이라는 확신이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그래서 아까 한 과정을 이제부터 반복할 것인데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그래도 이번에 이미 클러스터를 이렇게 구축해 놓았기 때문에 훨씬 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수월해집니다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이제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잡아주는 과정에서는 각각 클러스터의 평균 값을 계산하여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설정해 줄 수 있게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이때 각 클러스터에 속하는 샘플들의 평균 값으로 계산해주면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예를 들어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원의 변수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를 다시 설정한다고 했을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클러스터 원에 속하는 샘플들의 변수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값들의 평균값을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값으로 넣어주면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ABCD-8CD3-43A6-80FB-D2CD4F4788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17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마찬가지 방법으로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변수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B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값도 구해줄 수가 있고요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또한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변수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와 변수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값도 마찬가지로 크거나 작은 값들의 속하는 샘플들의 값을 계산하여 넣어주면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따라서 이렇게 계산해서 나타낸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새로운 값들은 아래와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이렇게 새롭게 설정된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센트로이드들을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그림으로 나타내 주었습니다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다시 설정되었기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태로우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센트로이드로부터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샘플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단의 거리 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디스턴스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매트릭스도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작성해주어야합니다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또한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디스턴스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매트릭스를 기반으로 클러스터링을 다시 할 수 있게 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 새로운 루터로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센트로이들을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설정할 수 있게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그래서 이러한 과정을 계속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반복하다보면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최적의 클러스터를 찾을 수 있게 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 대도시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카에서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살펴보면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먼저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설정하고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샘플 사이에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디스턴스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매트릭스를 구축하여 클러스터링을 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 정보를 기반으로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센트로이드를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설정하는 식으로 과정이 진행되게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이때 클러스터의 변화가 없어지면 이 과정을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"/>
              </a:rPr>
              <a:t>스탑하면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k-means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"/>
              </a:rPr>
              <a:t>클러스터링에 대한 기본적인 개념과 기본적인 방법에 대해서 설명하였습니다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ABCD-8CD3-43A6-80FB-D2CD4F4788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66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1ABCD-8CD3-43A6-80FB-D2CD4F4788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3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BEB8D-CBD8-1942-D601-D77FDF349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9C323B-2E6D-98B6-03AF-15E87DE5A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DFB1B-EEE2-519B-C665-435B13AA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85544-02B3-0D9A-E8C6-C1A839C6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65F7F7-AA8C-657B-BBC0-1E88A313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9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A2E8F-80D1-DA39-578D-FFF15F74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EDD85C-83EE-3FF3-6C03-30D07A74B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DD4C3-D0CE-593A-F650-7F3D135C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710E7-968E-D096-37FB-8B98CD6A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E533E-4F9E-1276-625D-093A729A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84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9C670-4828-5B82-A209-6F3E5E9D5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35424-41A5-ABFA-CB77-6E29F6D55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2BAF3-5402-0CAD-9B56-65089EB0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1ABCA2-9685-2D84-B623-DB9C04F8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40A1A-FC88-0873-1B06-F1D4316F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C2A52-E249-7FAB-0B25-61D3EA92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EE46F-41CE-B2BE-C4E2-CDF52152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6BF19-276F-4D87-A8F2-517B41E5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DAB1B-8DEB-3E65-14B7-CEEDBA54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8AA48-669F-C49F-745B-06330155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6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B8098-17B7-A9FB-8F92-67F77F26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857E67-86A2-91DE-58B1-A9F3E242D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04F05-8E10-0319-6242-257F48DA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893EE-A723-8A33-F37B-7F5FB436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75EED-62A1-34A2-E189-D3403C46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1F996-A261-09EC-F407-59FB2CCD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98A34-AE8F-3694-9AD3-51814F34C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EB1834-FA62-9A2F-90E4-173D2A01E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EC0CFD-8CF3-8178-312E-506E3D53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4F62B-6559-F4F1-0565-8E30BB44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D357E3-22C7-2387-CF01-B08289CB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388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0F398-9FEB-2D26-B1E1-3F72C639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F66C9-57ED-B7D9-AB40-EA369D023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F6D30-4D7D-40B0-CD9D-7B39A0F6C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803BE6-0E6A-D0A2-E2BD-AA0F6EE0D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3989E5-0476-9004-1DA6-DEB278AFC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79D911-E61D-8813-2F48-A1E788A7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EFA31D-80A5-DFF4-8C6D-7517534B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100CFB-5987-4560-FA62-D4CDFE6B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10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EAFB7-C9F0-D4FA-EC9F-8643AC85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AF129-4583-3372-16E1-0C1D6497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DB7670-AE35-427E-62F8-2A1F00A3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367E1F-76B7-CF2F-B9DC-BD049CCA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9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E904E2-1AAA-E2BB-24F3-7536B235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66CF8A-6184-0BAE-E4D7-FEFE55A8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AF8F13-433B-473F-2DF0-04FD24A9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45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65753-4B2F-56C7-7D16-DAFD3265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85382-F9C5-6728-573E-FF669A93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45AAB8-BA69-4037-B8AB-233BF4C1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7FE63D-5B5B-4BB7-88E1-F45B1090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06AB5F-FA51-0F4C-01DC-CB0D9355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42097-52D1-D963-F306-A440C773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79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6902-F78D-D68F-FBB0-175C5AA73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0B7EBD-3573-FFD6-1DCA-2C7B2B9D9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B964C-88E8-4676-0168-7E0DC763C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ED9465-8265-EBB8-8130-5BE1A962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F9B3AB-AAA0-E58F-AD0E-1E0ABC01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1F777E-E985-C49C-31EE-35632CCE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4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EC8EB7-B0EA-8545-6C15-F382E35F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D99B2A-FE21-2C87-6305-88178C338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D7E92-E96A-71E6-0A7D-2906117FD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FF207D-9772-414B-B0D8-986B6AA3C539}" type="datetimeFigureOut">
              <a:rPr lang="ko-KR" altLang="en-US" smtClean="0"/>
              <a:t>2024-03-14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CC4DCA-2FC3-E8E9-B179-AFE4F1A27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90C48-C70F-81A1-FBCD-B22DBBB4B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BEFBF4-6564-465A-9128-7E0D8DA65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17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24ZPUOGXe4?si=mJhoJ0WBf_Zgl_1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2E56B-0391-7E48-C65E-5AD5DB430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Clustering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AB5C6A-E434-6B84-3A14-F6C0F33E7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개체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HelveticaNeue"/>
              </a:rPr>
              <a:t>(object or instance)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간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서로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유사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HelveticaNeue"/>
              </a:rPr>
              <a:t>(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또는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관련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HelveticaNeue"/>
              </a:rPr>
              <a:t>)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한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그룹을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찾거나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HelveticaNeue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서로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다른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HelveticaNeue"/>
              </a:rPr>
              <a:t>(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또는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관련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없는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HelveticaNeue"/>
              </a:rPr>
              <a:t>)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개체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그룹을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나누는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HelveticaNeue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AppleSDGothicNeo"/>
              </a:rPr>
              <a:t>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12107-0CEB-5FEB-6E5D-765F177F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4" y="293946"/>
            <a:ext cx="3714777" cy="2781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F1B9B-864F-C848-7946-28F4A877CAF3}"/>
              </a:ext>
            </a:extLst>
          </p:cNvPr>
          <p:cNvSpPr txBox="1"/>
          <p:nvPr/>
        </p:nvSpPr>
        <p:spPr>
          <a:xfrm>
            <a:off x="888349" y="5637526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N_init</a:t>
            </a:r>
            <a:endParaRPr lang="en-US" altLang="ko-KR" dirty="0"/>
          </a:p>
          <a:p>
            <a:r>
              <a:rPr lang="en-US" altLang="ko-KR" dirty="0" err="1"/>
              <a:t>Kmeans.cluster_centers</a:t>
            </a:r>
            <a:r>
              <a:rPr lang="en-US" altLang="ko-KR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22208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CCCCD-94F5-A9B8-75A9-2CF86E1F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8744A-F89E-BEE1-6B3F-D2857DA4F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4911" y="1852019"/>
            <a:ext cx="2469022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centroid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의 변수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B, C, D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값을 크거나 작은 값들의 샘플을 계산하여 새로 설정함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Pretendard"/>
              </a:rPr>
              <a:t>센트로이드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 재설정 후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, </a:t>
            </a:r>
            <a:r>
              <a:rPr lang="en-US" altLang="ko-KR" sz="1500" dirty="0">
                <a:solidFill>
                  <a:srgbClr val="000000"/>
                </a:solidFill>
                <a:latin typeface="Pretendard"/>
              </a:rPr>
              <a:t>distance</a:t>
            </a:r>
            <a:r>
              <a:rPr lang="ko-KR" altLang="en-US" sz="1500" dirty="0">
                <a:solidFill>
                  <a:srgbClr val="000000"/>
                </a:solidFill>
                <a:latin typeface="Pretendard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Pretendard"/>
              </a:rPr>
              <a:t>matrix</a:t>
            </a:r>
            <a:r>
              <a:rPr lang="ko-KR" altLang="en-US" sz="1500" dirty="0">
                <a:solidFill>
                  <a:srgbClr val="000000"/>
                </a:solidFill>
                <a:latin typeface="Pretendard"/>
              </a:rPr>
              <a:t>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작성하여 클러스터링 진행하며 과정 반복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Pretendard"/>
              </a:rPr>
              <a:t>센트로이드와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 샘플 간 거리를 기반으로 최적의 클러스터를 찾음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클러스터의 변화가 없을 때 과정 중단</a:t>
            </a:r>
            <a:endParaRPr lang="ko-KR" altLang="en-US" sz="15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5E4388-A880-D721-35B9-DBEEB940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05" y="1167273"/>
            <a:ext cx="9239847" cy="519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1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62C04-F480-7C26-6CD6-039F07A3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18E4F-B46C-A59A-3187-E0C146A7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D2F554F-C0BD-6447-D787-2E4BB9324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54082"/>
            <a:ext cx="10735631" cy="603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3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E1748-9658-0AB8-4FA2-98056428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24A6B-71C1-9C03-00FC-94AE732A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4C8C38-689E-C08F-A9E2-A9DED452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50" y="584612"/>
            <a:ext cx="8604903" cy="56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2B53A-9FA7-6113-7EDF-7580D70C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73801-45A4-238E-68E2-8F467E957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B0CA1-A0AB-E284-1086-993E4F92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70" y="415688"/>
            <a:ext cx="9124060" cy="60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2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29BEA-0C46-82C1-7D01-2140C2E5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8955-C942-C28A-9E89-B6A29C4FA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429DA8-54E8-DF9C-B4F5-391D119F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85" y="288305"/>
            <a:ext cx="9217634" cy="62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6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91249-8073-46BA-0F2C-A4EFB817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18A69-F5BA-DE63-B703-C6CCEF8D1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C578B1-F849-25C3-BA7A-DA858761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60" y="181153"/>
            <a:ext cx="9280858" cy="64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5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353D1-EDE2-15F9-14EE-56260AE7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7D450-6836-C91D-B301-DB973E93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82075D-EEEC-21B6-7844-19781BA9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48" y="445591"/>
            <a:ext cx="8906509" cy="605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A7562-7B63-D98E-F315-6747B1F6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</a:t>
            </a:r>
            <a:r>
              <a:rPr lang="ko-KR" altLang="en-US" dirty="0"/>
              <a:t>의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80BDC-C0F3-3B6B-EE7E-79C3E1A24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Cluster</a:t>
            </a:r>
            <a:r>
              <a:rPr lang="ko-KR" altLang="en-US" dirty="0"/>
              <a:t>에 모든 점이 </a:t>
            </a:r>
            <a:r>
              <a:rPr lang="en-US" altLang="ko-KR" dirty="0"/>
              <a:t>assign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/>
              <a:t>Tune </a:t>
            </a:r>
            <a:r>
              <a:rPr lang="ko-KR" altLang="en-US" dirty="0"/>
              <a:t>하기 쉽다 </a:t>
            </a:r>
            <a:r>
              <a:rPr lang="en-US" altLang="ko-KR" dirty="0"/>
              <a:t>-&gt; cluster</a:t>
            </a:r>
            <a:r>
              <a:rPr lang="ko-KR" altLang="en-US" dirty="0"/>
              <a:t>의 개수가 </a:t>
            </a:r>
            <a:r>
              <a:rPr lang="en-US" altLang="ko-KR" dirty="0"/>
              <a:t>the only significant parameter choice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아무데나 적용하고 실행하기 쉽다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B35F8-0775-2352-BEAC-E3848D54BB87}"/>
              </a:ext>
            </a:extLst>
          </p:cNvPr>
          <p:cNvSpPr txBox="1"/>
          <p:nvPr/>
        </p:nvSpPr>
        <p:spPr>
          <a:xfrm>
            <a:off x="178278" y="5853797"/>
            <a:ext cx="8821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https://youtu.be/m24ZPUOGXe4?si=mJhoJ0WBf_Zgl_1y</a:t>
            </a:r>
            <a:endParaRPr lang="en-US" altLang="ko-KR" dirty="0"/>
          </a:p>
          <a:p>
            <a:r>
              <a:rPr lang="ko-KR" altLang="en-US" dirty="0"/>
              <a:t>원본 출처</a:t>
            </a:r>
            <a:r>
              <a:rPr lang="en-US" altLang="ko-KR" dirty="0"/>
              <a:t>: https://www.naftaliharris.com/blog/visualizing-k-means-clustering/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81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4FC6A-2CFB-4E9B-B446-0DBC7D7A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</a:t>
            </a:r>
            <a:r>
              <a:rPr lang="ko-KR" altLang="en-US" dirty="0"/>
              <a:t>의 단점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74242-881E-DD29-5E6A-D71AA20D2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CDF28D-5433-D3DC-83B2-FECCEE6D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54" y="1964323"/>
            <a:ext cx="5170290" cy="25379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80D7C2-66B5-0DAB-478D-67D920703446}"/>
              </a:ext>
            </a:extLst>
          </p:cNvPr>
          <p:cNvSpPr/>
          <p:nvPr/>
        </p:nvSpPr>
        <p:spPr>
          <a:xfrm>
            <a:off x="7350445" y="907226"/>
            <a:ext cx="3197525" cy="477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DBSCAN</a:t>
            </a:r>
            <a:r>
              <a:rPr lang="ko-KR" altLang="en-US" dirty="0"/>
              <a:t>이 더 잘 분류함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25561-46BF-CE0A-E31D-5152354E8E94}"/>
              </a:ext>
            </a:extLst>
          </p:cNvPr>
          <p:cNvSpPr txBox="1"/>
          <p:nvPr/>
        </p:nvSpPr>
        <p:spPr>
          <a:xfrm>
            <a:off x="565305" y="5148453"/>
            <a:ext cx="11624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K Means</a:t>
            </a:r>
            <a:r>
              <a:rPr lang="ko-KR" altLang="en-US" dirty="0"/>
              <a:t>에서는 중심점을 </a:t>
            </a:r>
            <a:r>
              <a:rPr lang="ko-KR" altLang="en-US" dirty="0" err="1"/>
              <a:t>측정할때</a:t>
            </a:r>
            <a:r>
              <a:rPr lang="ko-KR" altLang="en-US" dirty="0"/>
              <a:t> 처음에 </a:t>
            </a:r>
            <a:r>
              <a:rPr lang="ko-KR" altLang="en-US" b="1" dirty="0"/>
              <a:t>랜덤으로 중심점의 위치를 찾기 때문에</a:t>
            </a:r>
            <a:r>
              <a:rPr lang="en-US" altLang="ko-KR" dirty="0"/>
              <a:t>,  </a:t>
            </a:r>
          </a:p>
          <a:p>
            <a:r>
              <a:rPr lang="ko-KR" altLang="en-US" dirty="0"/>
              <a:t>잘못하면</a:t>
            </a:r>
            <a:r>
              <a:rPr lang="en-US" altLang="ko-KR" dirty="0"/>
              <a:t>, </a:t>
            </a:r>
            <a:r>
              <a:rPr lang="ko-KR" altLang="en-US" dirty="0"/>
              <a:t>중심점과 점 간의 거리가 </a:t>
            </a:r>
            <a:r>
              <a:rPr lang="en-US" altLang="ko-KR" dirty="0"/>
              <a:t>Global optimum </a:t>
            </a:r>
            <a:r>
              <a:rPr lang="ko-KR" altLang="en-US" dirty="0"/>
              <a:t>인 최소 값을 찾는 게 아니라 중심점이 </a:t>
            </a:r>
            <a:r>
              <a:rPr lang="en-US" altLang="ko-KR" dirty="0"/>
              <a:t>Local optimum </a:t>
            </a:r>
            <a:r>
              <a:rPr lang="ko-KR" altLang="en-US" dirty="0"/>
              <a:t>에 수렴하여 잘못된 분류를 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574FCDCD-CA83-B4E4-4139-609A465B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71" y="1690688"/>
            <a:ext cx="4367275" cy="28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96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23DC2-A34A-CD02-11AC-3E1DC0CE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</a:t>
            </a:r>
            <a:r>
              <a:rPr lang="ko-KR" altLang="en-US" dirty="0"/>
              <a:t>의 단점 </a:t>
            </a:r>
            <a:r>
              <a:rPr lang="en-US" altLang="ko-KR" dirty="0"/>
              <a:t>2: Outlier</a:t>
            </a:r>
            <a:r>
              <a:rPr lang="ko-KR" altLang="en-US" dirty="0"/>
              <a:t>에 취약하다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6746F-B442-56B0-1B91-6348134A4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19FE7-0520-EC7C-3DD5-86D4D8F31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919"/>
            <a:ext cx="6934251" cy="3386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A65337-94E1-85B2-FEBB-6E543BA9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36" y="3320702"/>
            <a:ext cx="6886625" cy="33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2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C94CB-77DB-9F19-BDBF-60F78C86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Comparing different clustering algorithms on toy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E2548-B418-FC03-8B24-91740F3B6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3527F0-482E-9174-1E66-89D16120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47" y="1733921"/>
            <a:ext cx="7105106" cy="4570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6EF581-0E5E-BF85-AE63-F169BA824B1C}"/>
              </a:ext>
            </a:extLst>
          </p:cNvPr>
          <p:cNvSpPr txBox="1"/>
          <p:nvPr/>
        </p:nvSpPr>
        <p:spPr>
          <a:xfrm>
            <a:off x="456065" y="6431542"/>
            <a:ext cx="88679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https://scikit-learn.org/stable/auto_examples/cluster/plot_cluster_comparison.html#sphx-glr-auto-examples-cluster-plot-cluster-comparison-py</a:t>
            </a:r>
          </a:p>
        </p:txBody>
      </p:sp>
    </p:spTree>
    <p:extLst>
      <p:ext uri="{BB962C8B-B14F-4D97-AF65-F5344CB8AC3E}">
        <p14:creationId xmlns:p14="http://schemas.microsoft.com/office/powerpoint/2010/main" val="215814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ADD74-13A4-EE15-B249-9BB64683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 </a:t>
            </a:r>
            <a:r>
              <a:rPr lang="ko-KR" altLang="en-US" dirty="0"/>
              <a:t>단점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4AB717-52FB-7837-E690-084252C57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Cluster </a:t>
            </a:r>
            <a:r>
              <a:rPr lang="ko-KR" altLang="en-US" dirty="0"/>
              <a:t>개수를 </a:t>
            </a:r>
            <a:r>
              <a:rPr lang="ko-KR" altLang="en-US" dirty="0" err="1"/>
              <a:t>지정해줘야만</a:t>
            </a:r>
            <a:r>
              <a:rPr lang="ko-KR" altLang="en-US" dirty="0"/>
              <a:t>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1514C4-1A11-A7AA-DB9B-87EFDEBB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33" y="2764574"/>
            <a:ext cx="4777345" cy="341238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4ED5D2E-BCC1-8B81-2395-65AC0AAC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51" y="2821442"/>
            <a:ext cx="5965371" cy="335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95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74240-89D5-E3F8-1E61-6DED0B9E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r>
              <a:rPr lang="ko-KR" altLang="en-US" dirty="0"/>
              <a:t>에서 최적의 클러스터 개수를 찾는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5B323-58DA-DDEF-7FFE-65C372F8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Elbow method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Silhouette method: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각 데이터 포인트의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Silhouette Coefficient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값을 계산하여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클러스터링이 얼마나 잘 되었는지를 수치로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나타냄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Silhouette Coefficient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값은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에서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사이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값이 높을수록 클러스터링의 품질이 좋다고 평가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753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467F3-306D-5E56-E5B8-A77F9991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Elbow Method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9A5F0-1F6F-0ADC-0FD5-B8C1D0E1C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B26EA3-4F3B-8498-4938-FE4CE6CB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45" y="1825625"/>
            <a:ext cx="6200820" cy="42862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956587-E74F-4299-A64D-229F39BF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47" y="1990637"/>
            <a:ext cx="5122881" cy="34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92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8114F-26A5-8799-27A9-58796939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Silhouette 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5D338E-8EA5-6C07-B240-1D86F97FB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776" y="1560706"/>
            <a:ext cx="4263639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개체가 다른 클러스터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seperation</a:t>
            </a:r>
            <a:r>
              <a:rPr lang="en-US" altLang="ko-KR" sz="1600" dirty="0"/>
              <a:t>)</a:t>
            </a:r>
            <a:r>
              <a:rPr lang="ko-KR" altLang="en-US" sz="1600" dirty="0"/>
              <a:t>에 비해 자신의 클러스터</a:t>
            </a:r>
            <a:r>
              <a:rPr lang="en-US" altLang="ko-KR" sz="1600" dirty="0"/>
              <a:t>(cohesion)</a:t>
            </a:r>
            <a:r>
              <a:rPr lang="ko-KR" altLang="en-US" sz="1600" dirty="0"/>
              <a:t>와 얼마나 유사한 지 측정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실루엣 범위는 </a:t>
            </a:r>
            <a:r>
              <a:rPr lang="en-US" altLang="ko-KR" sz="1600" dirty="0"/>
              <a:t>-1</a:t>
            </a:r>
            <a:r>
              <a:rPr lang="ko-KR" altLang="en-US" sz="1600" dirty="0"/>
              <a:t>에서 </a:t>
            </a:r>
            <a:r>
              <a:rPr lang="en-US" altLang="ko-KR" sz="1600" dirty="0"/>
              <a:t>+1</a:t>
            </a:r>
            <a:r>
              <a:rPr lang="ko-KR" altLang="en-US" sz="1600" dirty="0"/>
              <a:t>까지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값이 높으면</a:t>
            </a:r>
            <a:r>
              <a:rPr lang="en-US" altLang="ko-KR" sz="1600" dirty="0"/>
              <a:t>:</a:t>
            </a:r>
            <a:r>
              <a:rPr lang="ko-KR" altLang="en-US" sz="1600" dirty="0"/>
              <a:t> 객체가 자체 클러스터와 잘 일치하고 인접 클러스터와 잘 일치하지 않음을 뜻함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대부분의 개체에 높은 값이 있으면 클러스터링 구성이 적합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많은 포인트의 값이 낮거나 음수이면 클러스터가 너무 많거나 적다는 것을 뜻함</a:t>
            </a:r>
            <a:r>
              <a:rPr lang="en-US" altLang="ko-KR" sz="1600" dirty="0"/>
              <a:t>.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B1DE3EA-EFFC-4F30-F5E2-0B064CAF3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10" y="1690688"/>
            <a:ext cx="6165827" cy="400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FE9E9-98E6-86A2-09A7-99AD1E812B88}"/>
              </a:ext>
            </a:extLst>
          </p:cNvPr>
          <p:cNvSpPr txBox="1"/>
          <p:nvPr/>
        </p:nvSpPr>
        <p:spPr>
          <a:xfrm>
            <a:off x="5701250" y="5979358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가장 높은 </a:t>
            </a:r>
            <a:r>
              <a:rPr lang="ko-KR" altLang="en-US" sz="1800" dirty="0" err="1"/>
              <a:t>실루엣값이</a:t>
            </a:r>
            <a:r>
              <a:rPr lang="ko-KR" altLang="en-US" sz="1800" dirty="0"/>
              <a:t> 있는 </a:t>
            </a:r>
            <a:r>
              <a:rPr lang="en-US" altLang="ko-KR" sz="1800" dirty="0"/>
              <a:t>0.374</a:t>
            </a:r>
            <a:r>
              <a:rPr lang="ko-KR" altLang="en-US" sz="1800" dirty="0"/>
              <a:t>에 </a:t>
            </a:r>
            <a:r>
              <a:rPr lang="ko-KR" altLang="en-US" sz="1800" dirty="0" err="1"/>
              <a:t>매핑되는</a:t>
            </a:r>
            <a:r>
              <a:rPr lang="ko-KR" altLang="en-US" sz="1800" dirty="0"/>
              <a:t> </a:t>
            </a:r>
            <a:r>
              <a:rPr lang="en-US" altLang="ko-KR" sz="1800" dirty="0"/>
              <a:t>K=3</a:t>
            </a:r>
            <a:r>
              <a:rPr lang="ko-KR" altLang="en-US" sz="1800" dirty="0"/>
              <a:t>이 적정하다는 것을 의미</a:t>
            </a:r>
            <a:r>
              <a:rPr lang="en-US" altLang="ko-KR" sz="1800" dirty="0"/>
              <a:t>!</a:t>
            </a:r>
            <a:endParaRPr lang="ko-KR" altLang="en-US" dirty="0"/>
          </a:p>
        </p:txBody>
      </p:sp>
      <p:pic>
        <p:nvPicPr>
          <p:cNvPr id="22532" name="Picture 4" descr="Understanding the Silhouette Score | by Tahera Firdose | Medium">
            <a:extLst>
              <a:ext uri="{FF2B5EF4-FFF2-40B4-BE49-F238E27FC236}">
                <a16:creationId xmlns:a16="http://schemas.microsoft.com/office/drawing/2014/main" id="{1A89AD6A-A015-7411-A98E-14E189C9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10" y="54862"/>
            <a:ext cx="4431260" cy="150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data mining - How to calculate the silhouette coefficient? - Data Science  Stack Exchange">
            <a:extLst>
              <a:ext uri="{FF2B5EF4-FFF2-40B4-BE49-F238E27FC236}">
                <a16:creationId xmlns:a16="http://schemas.microsoft.com/office/drawing/2014/main" id="{E28AFC89-37CD-2208-D82F-B93A17AB5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80" y="279524"/>
            <a:ext cx="2828814" cy="10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0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2E56B-0391-7E48-C65E-5AD5DB430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Hierarchical clustering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AB5C6A-E434-6B84-3A14-F6C0F33E7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(1) single link (MIN), (2) complete link (MAX), and (3) group average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55F7C-27DB-F2AE-B7A2-1AF80ED65381}"/>
              </a:ext>
            </a:extLst>
          </p:cNvPr>
          <p:cNvSpPr txBox="1"/>
          <p:nvPr/>
        </p:nvSpPr>
        <p:spPr>
          <a:xfrm>
            <a:off x="931229" y="4703544"/>
            <a:ext cx="10329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Hierarchical clustering (</a:t>
            </a:r>
            <a:r>
              <a:rPr lang="ko-KR" altLang="en-US" dirty="0"/>
              <a:t>계층적 군집 분석</a:t>
            </a:r>
            <a:r>
              <a:rPr lang="en-US" altLang="ko-KR" dirty="0"/>
              <a:t>):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비슷한 군집끼리 묶어 가면서 </a:t>
            </a:r>
            <a:r>
              <a:rPr lang="ko-KR" altLang="en-US" b="1" dirty="0"/>
              <a:t>최종적으로는 하나의 케이스가 </a:t>
            </a:r>
            <a:r>
              <a:rPr lang="ko-KR" altLang="en-US" b="1" dirty="0" err="1"/>
              <a:t>될때까지</a:t>
            </a:r>
            <a:r>
              <a:rPr lang="ko-KR" altLang="en-US" b="1" dirty="0"/>
              <a:t> </a:t>
            </a:r>
            <a:r>
              <a:rPr lang="ko-KR" altLang="en-US" dirty="0"/>
              <a:t>군집을 묶는 알고리즘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4D5A-43CF-B6A0-022F-B6BED94027F3}"/>
              </a:ext>
            </a:extLst>
          </p:cNvPr>
          <p:cNvSpPr txBox="1"/>
          <p:nvPr/>
        </p:nvSpPr>
        <p:spPr>
          <a:xfrm>
            <a:off x="3107392" y="5712975"/>
            <a:ext cx="7560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군집간의</a:t>
            </a:r>
            <a:r>
              <a:rPr lang="ko-KR" altLang="en-US" dirty="0"/>
              <a:t> 거리를 기반으로 클러스터링을 하는 알고리즘</a:t>
            </a:r>
            <a:endParaRPr lang="en-US" altLang="ko-KR" dirty="0"/>
          </a:p>
          <a:p>
            <a:r>
              <a:rPr lang="en-US" altLang="ko-KR" dirty="0"/>
              <a:t>2. K Means</a:t>
            </a:r>
            <a:r>
              <a:rPr lang="ko-KR" altLang="en-US" dirty="0"/>
              <a:t>와는 다르게 군집의 수를 미리 정해주지 않아도 됨</a:t>
            </a:r>
          </a:p>
        </p:txBody>
      </p:sp>
    </p:spTree>
    <p:extLst>
      <p:ext uri="{BB962C8B-B14F-4D97-AF65-F5344CB8AC3E}">
        <p14:creationId xmlns:p14="http://schemas.microsoft.com/office/powerpoint/2010/main" val="338798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DCB28-4088-B953-1BE5-42D5DF7E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05" y="36512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786A7-887E-FCBE-1D0F-A0A066C47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05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6AD9A2A-755E-452A-AB40-8820F497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30" y="762560"/>
            <a:ext cx="874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96FD8C7-85ED-6303-7752-30460A4E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30" y="2368410"/>
            <a:ext cx="904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7A6A934C-0EE5-104A-45B8-B132B38D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0" y="4511675"/>
            <a:ext cx="103822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197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34CBE-EE07-C186-FF17-8FE4270A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6229B-6867-1CA0-076D-53B95E24C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두 클러스터 사이의 거리를 측정해서 거리가 가까운 클러스터끼리 묶는 방식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D84AC193-4298-12AE-45C2-CA9998A4E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157" y="2659721"/>
            <a:ext cx="5535115" cy="38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108E96-3CB4-1AD8-5001-2DB9C6087BB9}"/>
              </a:ext>
            </a:extLst>
          </p:cNvPr>
          <p:cNvSpPr txBox="1"/>
          <p:nvPr/>
        </p:nvSpPr>
        <p:spPr>
          <a:xfrm>
            <a:off x="932293" y="2839844"/>
            <a:ext cx="44259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1. single linkage </a:t>
            </a:r>
            <a:r>
              <a:rPr lang="ko-KR" altLang="en-US" b="1" dirty="0"/>
              <a:t>방식</a:t>
            </a:r>
            <a:r>
              <a:rPr lang="en-US" altLang="ko-KR" b="1" dirty="0"/>
              <a:t>(MIN):</a:t>
            </a:r>
            <a:r>
              <a:rPr lang="ko-KR" altLang="en-US" b="1" dirty="0"/>
              <a:t> </a:t>
            </a:r>
            <a:r>
              <a:rPr lang="ko-KR" altLang="en-US" dirty="0"/>
              <a:t>두 클러스터에서 가장 가까운 거리를 사용하는 방식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2. complete linkage </a:t>
            </a:r>
            <a:r>
              <a:rPr lang="ko-KR" altLang="en-US" b="1" dirty="0"/>
              <a:t>방식</a:t>
            </a:r>
            <a:r>
              <a:rPr lang="en-US" altLang="ko-KR" b="1" dirty="0"/>
              <a:t>(MAX):</a:t>
            </a:r>
            <a:r>
              <a:rPr lang="ko-KR" altLang="en-US" dirty="0"/>
              <a:t> 두 클러스터상에서 가장 먼 거리를 이용해서 측정하는 방식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3. Group average linkage </a:t>
            </a:r>
            <a:r>
              <a:rPr lang="ko-KR" altLang="en-US" b="1" dirty="0"/>
              <a:t>방식</a:t>
            </a:r>
            <a:r>
              <a:rPr lang="en-US" altLang="ko-KR" dirty="0"/>
              <a:t>:</a:t>
            </a:r>
            <a:r>
              <a:rPr lang="ko-KR" altLang="en-US" dirty="0"/>
              <a:t> 각 클러스터내의 각 점에서 다른 클러스터내의 모든 점사이의 거리에 대한 평균을 사용하는 방식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E490E-6C51-D54C-0514-51709D7A92E5}"/>
              </a:ext>
            </a:extLst>
          </p:cNvPr>
          <p:cNvSpPr txBox="1"/>
          <p:nvPr/>
        </p:nvSpPr>
        <p:spPr>
          <a:xfrm>
            <a:off x="838200" y="5915353"/>
            <a:ext cx="5024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linkage </a:t>
            </a:r>
            <a:r>
              <a:rPr lang="ko-KR" altLang="en-US" sz="1400" dirty="0"/>
              <a:t>방식에 따라서 군집이 되는 모양이 다르기 때문에</a:t>
            </a:r>
            <a:r>
              <a:rPr lang="en-US" altLang="ko-KR" sz="1400" dirty="0"/>
              <a:t>, data</a:t>
            </a:r>
            <a:r>
              <a:rPr lang="ko-KR" altLang="en-US" sz="1400" dirty="0"/>
              <a:t> 분포에 따라서 적절한 </a:t>
            </a:r>
            <a:r>
              <a:rPr lang="en-US" altLang="ko-KR" sz="1400" dirty="0"/>
              <a:t>linkage  </a:t>
            </a:r>
            <a:r>
              <a:rPr lang="ko-KR" altLang="en-US" sz="1400" dirty="0"/>
              <a:t>방식을 변화 시켜가면서 적용해가면 됨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13174-1D03-227F-5C3A-81162320D45B}"/>
              </a:ext>
            </a:extLst>
          </p:cNvPr>
          <p:cNvSpPr txBox="1"/>
          <p:nvPr/>
        </p:nvSpPr>
        <p:spPr>
          <a:xfrm>
            <a:off x="7478985" y="365125"/>
            <a:ext cx="617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mergings</a:t>
            </a:r>
            <a:r>
              <a:rPr lang="en-US" altLang="ko-KR" dirty="0"/>
              <a:t>= linkage(</a:t>
            </a:r>
            <a:r>
              <a:rPr lang="en-US" altLang="ko-KR" dirty="0" err="1"/>
              <a:t>data,method</a:t>
            </a:r>
            <a:r>
              <a:rPr lang="en-US" altLang="ko-KR" dirty="0"/>
              <a:t>='complete')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648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574EF-2C0E-EC9D-2F16-97C52B02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</a:t>
            </a:r>
            <a:r>
              <a:rPr lang="ko-KR" altLang="en-US" dirty="0"/>
              <a:t> </a:t>
            </a:r>
            <a:r>
              <a:rPr lang="en-US" altLang="ko-KR" dirty="0"/>
              <a:t>link(MIN)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7E679-0709-D62D-3881-D866A86F4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F1659-1119-840A-C379-07C161F4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09" y="1600822"/>
            <a:ext cx="6205967" cy="49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5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9B5A0-F146-6700-9DB1-825C623A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Complete link(MAX)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FB34BE-820B-50B9-23BF-7A8824FE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D9121-3A1F-2D6A-2F4B-C33C1CD9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1397785"/>
            <a:ext cx="6399303" cy="52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73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52539-8CF9-3C0E-2205-E029CBE5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average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5DDEA-0B4F-C665-29D5-50B69C20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7F053-BA63-701E-440B-962BB34D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41" y="1584307"/>
            <a:ext cx="6586586" cy="48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8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1159A-155B-EEC7-9BC2-E8B24DB4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Clustering</a:t>
            </a:r>
            <a:r>
              <a:rPr lang="ko-KR" altLang="en-US" dirty="0"/>
              <a:t>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3532C-997B-4F10-85AB-683A4E4DF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응집도</a:t>
            </a:r>
            <a:endParaRPr lang="en-US" altLang="ko-KR" dirty="0"/>
          </a:p>
          <a:p>
            <a:r>
              <a:rPr lang="ko-KR" altLang="en-US" dirty="0"/>
              <a:t>거리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Maximize </a:t>
            </a:r>
            <a:r>
              <a:rPr lang="ko-KR" altLang="en-US" dirty="0"/>
              <a:t>거리</a:t>
            </a:r>
            <a:endParaRPr lang="en-US" altLang="ko-KR" dirty="0"/>
          </a:p>
          <a:p>
            <a:r>
              <a:rPr lang="en-US" altLang="ko-KR" dirty="0"/>
              <a:t>Minimize </a:t>
            </a:r>
            <a:r>
              <a:rPr lang="ko-KR" altLang="en-US" dirty="0"/>
              <a:t>응집도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1FF73C-529F-2E45-CD77-2DA4042F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63" y="1918689"/>
            <a:ext cx="6796137" cy="3400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897528-00BC-EC5C-5272-3D172924BADD}"/>
              </a:ext>
            </a:extLst>
          </p:cNvPr>
          <p:cNvSpPr txBox="1"/>
          <p:nvPr/>
        </p:nvSpPr>
        <p:spPr>
          <a:xfrm>
            <a:off x="698618" y="5569545"/>
            <a:ext cx="10402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Form </a:t>
            </a:r>
            <a:r>
              <a:rPr lang="en-US" altLang="ko-KR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clusters by assigning each instance to its nearest centroid.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Recompute the centroid of each cluster. (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 중심점이 각 군집의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data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의 평균값을 위치로 가지게 </a:t>
            </a:r>
            <a:r>
              <a:rPr lang="ko-KR" altLang="en-US" dirty="0">
                <a:solidFill>
                  <a:srgbClr val="212121"/>
                </a:solidFill>
                <a:latin typeface="Roboto" panose="02000000000000000000" pitchFamily="2" charset="0"/>
              </a:rPr>
              <a:t>되면  </a:t>
            </a:r>
            <a:r>
              <a:rPr lang="en-US" altLang="ko-KR" dirty="0">
                <a:solidFill>
                  <a:srgbClr val="212121"/>
                </a:solidFill>
                <a:latin typeface="Roboto" panose="02000000000000000000" pitchFamily="2" charset="0"/>
              </a:rPr>
              <a:t>K-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Means(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평균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값 알고리즘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4205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ADDAE-FAFC-AF52-2C96-B3B0A895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16C87-6A01-4155-FEE4-8D699B20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4E8C83D-E417-FBC8-B168-954AC6970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415079"/>
            <a:ext cx="1179195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24308-EC7E-53E6-F493-05A366EECEE5}"/>
              </a:ext>
            </a:extLst>
          </p:cNvPr>
          <p:cNvSpPr txBox="1"/>
          <p:nvPr/>
        </p:nvSpPr>
        <p:spPr>
          <a:xfrm>
            <a:off x="3603301" y="305693"/>
            <a:ext cx="49853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계층 분석은 최종적으로 </a:t>
            </a:r>
            <a:r>
              <a:rPr lang="en-US" altLang="ko-KR" sz="2800" b="1" dirty="0"/>
              <a:t>1</a:t>
            </a:r>
            <a:r>
              <a:rPr lang="ko-KR" altLang="en-US" sz="2800" b="1" dirty="0"/>
              <a:t>개의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군집으로 나오는데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n</a:t>
            </a:r>
            <a:r>
              <a:rPr lang="ko-KR" altLang="en-US" sz="2800" b="1" dirty="0"/>
              <a:t>개의 군집으로 나누려면 어떻게 해야 하는가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E2D2A-BF79-5CA0-3E83-F486264D3276}"/>
              </a:ext>
            </a:extLst>
          </p:cNvPr>
          <p:cNvSpPr txBox="1"/>
          <p:nvPr/>
        </p:nvSpPr>
        <p:spPr>
          <a:xfrm>
            <a:off x="638175" y="1970907"/>
            <a:ext cx="94371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클러스터간의</a:t>
            </a:r>
            <a:r>
              <a:rPr lang="ko-KR" altLang="en-US" dirty="0"/>
              <a:t> 거리</a:t>
            </a:r>
            <a:endParaRPr lang="en-US" altLang="ko-KR" dirty="0"/>
          </a:p>
          <a:p>
            <a:r>
              <a:rPr lang="ko-KR" altLang="en-US" dirty="0"/>
              <a:t>위로 올라갈수록 클러스터가 병합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/>
              <a:t>즉 적정 </a:t>
            </a:r>
            <a:r>
              <a:rPr lang="en-US" altLang="ko-KR" dirty="0"/>
              <a:t>y </a:t>
            </a:r>
            <a:r>
              <a:rPr lang="ko-KR" altLang="en-US" dirty="0"/>
              <a:t>값에서 클러스터링을 멈추면 </a:t>
            </a:r>
            <a:r>
              <a:rPr lang="en-US" altLang="ko-KR" dirty="0"/>
              <a:t>n</a:t>
            </a:r>
            <a:r>
              <a:rPr lang="ko-KR" altLang="en-US" dirty="0"/>
              <a:t>개의 군집 까지만 </a:t>
            </a:r>
            <a:r>
              <a:rPr lang="ko-KR" altLang="en-US" dirty="0" err="1"/>
              <a:t>클러스터링됨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dirty="0"/>
              <a:t>E.g.) y </a:t>
            </a:r>
            <a:r>
              <a:rPr lang="ko-KR" altLang="en-US" dirty="0"/>
              <a:t>값을 </a:t>
            </a:r>
            <a:r>
              <a:rPr lang="en-US" altLang="ko-KR" dirty="0"/>
              <a:t>3</a:t>
            </a:r>
            <a:r>
              <a:rPr lang="ko-KR" altLang="en-US" dirty="0"/>
              <a:t>에서 클러스터링을 멈춰서 총 </a:t>
            </a:r>
            <a:r>
              <a:rPr lang="en-US" altLang="ko-KR" dirty="0"/>
              <a:t>3</a:t>
            </a:r>
            <a:r>
              <a:rPr lang="ko-KR" altLang="en-US" dirty="0"/>
              <a:t>개의 클러스터로 구분을 한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E44A9-71D8-12CA-D796-75665718E3C4}"/>
              </a:ext>
            </a:extLst>
          </p:cNvPr>
          <p:cNvSpPr txBox="1"/>
          <p:nvPr/>
        </p:nvSpPr>
        <p:spPr>
          <a:xfrm>
            <a:off x="638175" y="3574282"/>
            <a:ext cx="8754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scipy.cluster.hierarchy</a:t>
            </a:r>
            <a:r>
              <a:rPr lang="en-US" altLang="ko-KR" dirty="0"/>
              <a:t> import </a:t>
            </a:r>
            <a:r>
              <a:rPr lang="en-US" altLang="ko-KR" dirty="0" err="1"/>
              <a:t>fcluster</a:t>
            </a:r>
            <a:endParaRPr lang="en-US" altLang="ko-KR" dirty="0"/>
          </a:p>
          <a:p>
            <a:r>
              <a:rPr lang="en-US" altLang="ko-KR" dirty="0"/>
              <a:t>predict = </a:t>
            </a:r>
            <a:r>
              <a:rPr lang="en-US" altLang="ko-KR" dirty="0" err="1"/>
              <a:t>pd.DataFrame</a:t>
            </a:r>
            <a:r>
              <a:rPr lang="en-US" altLang="ko-KR" dirty="0"/>
              <a:t>(</a:t>
            </a:r>
            <a:r>
              <a:rPr lang="en-US" altLang="ko-KR" dirty="0" err="1"/>
              <a:t>fcluster</a:t>
            </a:r>
            <a:r>
              <a:rPr lang="en-US" altLang="ko-KR" dirty="0"/>
              <a:t>(mergings,3,criterion='distance'))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669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2ECE0-6483-1B02-AF7A-12B87D6A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213D5-A6E9-1975-8364-8F4588407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D1BB2B-B322-C516-68CD-2B958B9F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87" y="1393016"/>
            <a:ext cx="8691626" cy="40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60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2E56B-0391-7E48-C65E-5AD5DB430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DBSCAN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AB5C6A-E434-6B84-3A14-F6C0F33E7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Density based clustering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319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E5C8C-77BE-4C02-DC5E-15CD1B9F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2FEB2-9128-F40E-802C-13BEEBBB8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앞선 클러스터링 </a:t>
            </a:r>
            <a:r>
              <a:rPr lang="en-US" altLang="ko-KR" dirty="0"/>
              <a:t>(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Means나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클러스터링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군집간의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거리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 이용하여 클러스터링을 하는 방법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밀도 기반의 클러스터링은 점이 세밀하게 몰려 있어서 밀도가 높은 부분을 클러스터링 하는 방식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è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E.g.)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어느점을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기준으로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반경 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x내에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점이 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n개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이상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있으면 하나의 군집으로 인식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827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C04F9-9D07-6CCF-7366-54BD2156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DA21A-FC64-2EE7-B20F-E77997FE4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0A1F21B-C2A7-CF9B-9B67-CF7591D02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971550"/>
            <a:ext cx="80581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D652-2CD9-2EEF-F333-D463DA65CED2}"/>
              </a:ext>
            </a:extLst>
          </p:cNvPr>
          <p:cNvSpPr txBox="1"/>
          <p:nvPr/>
        </p:nvSpPr>
        <p:spPr>
          <a:xfrm>
            <a:off x="189940" y="5457438"/>
            <a:ext cx="9134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"/>
              </a:rPr>
              <a:t>Local neighborhood density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noto"/>
              </a:rPr>
              <a:t>-&gt; 2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가지 파라미터에 의해 정의됨</a:t>
            </a:r>
            <a:endParaRPr lang="en-US" altLang="ko-KR" dirty="0">
              <a:solidFill>
                <a:srgbClr val="000000"/>
              </a:solidFill>
              <a:latin typeface="noto"/>
            </a:endParaRPr>
          </a:p>
          <a:p>
            <a:r>
              <a:rPr lang="en-US" altLang="ko-KR" dirty="0"/>
              <a:t>1. radius of neighborhood size (eps) </a:t>
            </a:r>
            <a:r>
              <a:rPr lang="ko-KR" altLang="en-US" dirty="0"/>
              <a:t>이웃 크기 반경</a:t>
            </a:r>
            <a:endParaRPr lang="en-US" altLang="ko-KR" dirty="0"/>
          </a:p>
          <a:p>
            <a:r>
              <a:rPr lang="en-US" altLang="ko-KR" dirty="0"/>
              <a:t>2. minimum number of points in the neighborhood (</a:t>
            </a:r>
            <a:r>
              <a:rPr lang="en-US" altLang="ko-KR" dirty="0" err="1"/>
              <a:t>min_samples</a:t>
            </a:r>
            <a:r>
              <a:rPr lang="en-US" altLang="ko-KR" dirty="0"/>
              <a:t>). </a:t>
            </a:r>
            <a:r>
              <a:rPr lang="ko-KR" altLang="en-US" dirty="0"/>
              <a:t>이웃의 최소 포인트 수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712B0-3787-47CA-D5F6-5347CFD68E4C}"/>
              </a:ext>
            </a:extLst>
          </p:cNvPr>
          <p:cNvSpPr txBox="1"/>
          <p:nvPr/>
        </p:nvSpPr>
        <p:spPr>
          <a:xfrm>
            <a:off x="189940" y="200233"/>
            <a:ext cx="944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 err="1"/>
              <a:t>DBScan</a:t>
            </a:r>
            <a:r>
              <a:rPr lang="en-US" altLang="ko-KR" b="1" dirty="0"/>
              <a:t>, data points are classified into 3 types---core points, border points, and noise points-</a:t>
            </a:r>
          </a:p>
        </p:txBody>
      </p:sp>
    </p:spTree>
    <p:extLst>
      <p:ext uri="{BB962C8B-B14F-4D97-AF65-F5344CB8AC3E}">
        <p14:creationId xmlns:p14="http://schemas.microsoft.com/office/powerpoint/2010/main" val="4022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1DED9-1F43-D403-92DD-05F4D7A8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12B69-B64F-878B-A4EA-615F28876F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7336302" y="1825625"/>
            <a:ext cx="4017498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Parameter: </a:t>
            </a:r>
          </a:p>
          <a:p>
            <a:pPr marL="0" indent="0">
              <a:buNone/>
            </a:pPr>
            <a:r>
              <a:rPr lang="en-US" altLang="ko-KR" dirty="0"/>
              <a:t>epsilon(</a:t>
            </a:r>
            <a:r>
              <a:rPr lang="ko-KR" altLang="en-US" dirty="0" err="1"/>
              <a:t>기준점부터의</a:t>
            </a:r>
            <a:r>
              <a:rPr lang="ko-KR" altLang="en-US" dirty="0"/>
              <a:t> 거리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minPts</a:t>
            </a:r>
            <a:r>
              <a:rPr lang="en-US" altLang="ko-KR" dirty="0"/>
              <a:t>(</a:t>
            </a:r>
            <a:r>
              <a:rPr lang="ko-KR" altLang="en-US" dirty="0"/>
              <a:t>반경 내에 있는 점의 수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41E0AF-9552-7055-6AFC-0ADC0AC8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1" y="1825625"/>
            <a:ext cx="61912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D5DFC-9BA1-F9E3-B582-1078F67D5402}"/>
              </a:ext>
            </a:extLst>
          </p:cNvPr>
          <p:cNvSpPr txBox="1"/>
          <p:nvPr/>
        </p:nvSpPr>
        <p:spPr>
          <a:xfrm>
            <a:off x="7590546" y="4214941"/>
            <a:ext cx="43486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minPts</a:t>
            </a:r>
            <a:r>
              <a:rPr lang="en-US" altLang="ko-KR" dirty="0"/>
              <a:t> = 4 </a:t>
            </a:r>
            <a:r>
              <a:rPr lang="ko-KR" altLang="en-US" dirty="0"/>
              <a:t>라고 하면</a:t>
            </a:r>
            <a:r>
              <a:rPr lang="en-US" altLang="ko-KR" dirty="0"/>
              <a:t>, </a:t>
            </a:r>
            <a:r>
              <a:rPr lang="ko-KR" altLang="en-US" dirty="0" err="1"/>
              <a:t>파란점</a:t>
            </a:r>
            <a:r>
              <a:rPr lang="ko-KR" altLang="en-US" dirty="0"/>
              <a:t> </a:t>
            </a:r>
            <a:r>
              <a:rPr lang="en-US" altLang="ko-KR" dirty="0"/>
              <a:t>P</a:t>
            </a:r>
            <a:r>
              <a:rPr lang="ko-KR" altLang="en-US" dirty="0"/>
              <a:t>를 중심으로 반경 </a:t>
            </a:r>
            <a:r>
              <a:rPr lang="en-US" altLang="ko-KR" dirty="0"/>
              <a:t>epsilon </a:t>
            </a:r>
            <a:r>
              <a:rPr lang="ko-KR" altLang="en-US" dirty="0"/>
              <a:t>내에 점이 </a:t>
            </a:r>
            <a:r>
              <a:rPr lang="en-US" altLang="ko-KR" dirty="0"/>
              <a:t>4</a:t>
            </a:r>
            <a:r>
              <a:rPr lang="ko-KR" altLang="en-US" dirty="0"/>
              <a:t>개 이상 있으면 하나의 군집으로 판단할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e.g.) </a:t>
            </a:r>
            <a:r>
              <a:rPr lang="ko-KR" altLang="en-US" dirty="0"/>
              <a:t>점이 </a:t>
            </a:r>
            <a:r>
              <a:rPr lang="en-US" altLang="ko-KR" dirty="0"/>
              <a:t>5</a:t>
            </a:r>
            <a:r>
              <a:rPr lang="ko-KR" altLang="en-US" dirty="0"/>
              <a:t>개가 있기 때문에 하나의 군집으로 판단이 되고</a:t>
            </a:r>
            <a:r>
              <a:rPr lang="en-US" altLang="ko-KR" dirty="0"/>
              <a:t>, P</a:t>
            </a:r>
            <a:r>
              <a:rPr lang="ko-KR" altLang="en-US" dirty="0"/>
              <a:t>는 </a:t>
            </a:r>
            <a:r>
              <a:rPr lang="en-US" altLang="ko-KR" dirty="0"/>
              <a:t>core point</a:t>
            </a:r>
            <a:r>
              <a:rPr lang="ko-KR" altLang="en-US" dirty="0"/>
              <a:t>가 됨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934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3870B-B87B-262C-7445-335710C7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43A0D-5999-B620-9CCE-F720265FD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31D84D8-A0BC-D6C9-0BEE-A284DC8E8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6" y="1395413"/>
            <a:ext cx="60960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072144-1687-BB0D-0236-1A865E6E44D2}"/>
              </a:ext>
            </a:extLst>
          </p:cNvPr>
          <p:cNvSpPr txBox="1"/>
          <p:nvPr/>
        </p:nvSpPr>
        <p:spPr>
          <a:xfrm>
            <a:off x="6991058" y="1793360"/>
            <a:ext cx="4362742" cy="3271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회색점</a:t>
            </a:r>
            <a:r>
              <a:rPr lang="ko-KR" altLang="en-US" sz="2000" dirty="0"/>
              <a:t> </a:t>
            </a:r>
            <a:r>
              <a:rPr lang="en-US" altLang="ko-KR" sz="2000" dirty="0"/>
              <a:t>P2</a:t>
            </a:r>
            <a:r>
              <a:rPr lang="ko-KR" altLang="en-US" sz="2000" dirty="0"/>
              <a:t>의 경우 점 </a:t>
            </a:r>
            <a:r>
              <a:rPr lang="en-US" altLang="ko-KR" sz="2000" dirty="0"/>
              <a:t>P2</a:t>
            </a:r>
            <a:r>
              <a:rPr lang="ko-KR" altLang="en-US" sz="2000" dirty="0"/>
              <a:t>를 기반으로 </a:t>
            </a:r>
            <a:r>
              <a:rPr lang="en-US" altLang="ko-KR" sz="2000" dirty="0"/>
              <a:t>epsilon </a:t>
            </a:r>
            <a:r>
              <a:rPr lang="ko-KR" altLang="en-US" sz="2000" dirty="0"/>
              <a:t>반경내의 점이 </a:t>
            </a:r>
            <a:r>
              <a:rPr lang="en-US" altLang="ko-KR" sz="2000" dirty="0"/>
              <a:t>3</a:t>
            </a:r>
            <a:r>
              <a:rPr lang="ko-KR" altLang="en-US" sz="2000" dirty="0"/>
              <a:t>개 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 err="1"/>
              <a:t>minPts</a:t>
            </a:r>
            <a:r>
              <a:rPr lang="en-US" altLang="ko-KR" sz="2000" dirty="0"/>
              <a:t>=4</a:t>
            </a:r>
            <a:r>
              <a:rPr lang="ko-KR" altLang="en-US" sz="2000" dirty="0"/>
              <a:t>에 미치지 못함 </a:t>
            </a:r>
            <a:r>
              <a:rPr lang="en-US" altLang="ko-KR" sz="2000" dirty="0"/>
              <a:t>= </a:t>
            </a:r>
            <a:r>
              <a:rPr lang="ko-KR" altLang="en-US" sz="2000" dirty="0"/>
              <a:t>군집의 중심이 되는 </a:t>
            </a:r>
            <a:r>
              <a:rPr lang="en-US" altLang="ko-KR" sz="2000" dirty="0"/>
              <a:t>core point</a:t>
            </a:r>
            <a:r>
              <a:rPr lang="ko-KR" altLang="en-US" sz="2000" dirty="0"/>
              <a:t>는 되지 못함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2000" dirty="0"/>
              <a:t>BUT </a:t>
            </a:r>
            <a:r>
              <a:rPr lang="ko-KR" altLang="en-US" sz="2000" dirty="0"/>
              <a:t>앞의 점 </a:t>
            </a:r>
            <a:r>
              <a:rPr lang="en-US" altLang="ko-KR" sz="2000" dirty="0"/>
              <a:t>P</a:t>
            </a:r>
            <a:r>
              <a:rPr lang="ko-KR" altLang="en-US" sz="2000" dirty="0"/>
              <a:t>를 </a:t>
            </a:r>
            <a:r>
              <a:rPr lang="en-US" altLang="ko-KR" sz="2000" dirty="0"/>
              <a:t>core point</a:t>
            </a:r>
            <a:r>
              <a:rPr lang="ko-KR" altLang="en-US" sz="2000" dirty="0"/>
              <a:t>로 하는 군집에는 속하기 때문에 이를 </a:t>
            </a:r>
            <a:r>
              <a:rPr lang="en-US" altLang="ko-KR" sz="2000" dirty="0" err="1"/>
              <a:t>boder</a:t>
            </a:r>
            <a:r>
              <a:rPr lang="en-US" altLang="ko-KR" sz="2000" dirty="0"/>
              <a:t> point (</a:t>
            </a:r>
            <a:r>
              <a:rPr lang="ko-KR" altLang="en-US" sz="2000" dirty="0" err="1"/>
              <a:t>경계점</a:t>
            </a:r>
            <a:r>
              <a:rPr lang="en-US" altLang="ko-KR" sz="2000" dirty="0"/>
              <a:t>)</a:t>
            </a:r>
            <a:r>
              <a:rPr lang="ko-KR" altLang="en-US" sz="2000" dirty="0"/>
              <a:t>이라고 함</a:t>
            </a:r>
          </a:p>
        </p:txBody>
      </p:sp>
    </p:spTree>
    <p:extLst>
      <p:ext uri="{BB962C8B-B14F-4D97-AF65-F5344CB8AC3E}">
        <p14:creationId xmlns:p14="http://schemas.microsoft.com/office/powerpoint/2010/main" val="4142141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DE7C0-379D-9110-209D-C8DA4E57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2A885-2EE5-FAAD-974F-EFF677FCE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474" y="2141537"/>
            <a:ext cx="332583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P4</a:t>
            </a:r>
            <a:r>
              <a:rPr lang="ko-KR" altLang="en-US" sz="2000" dirty="0"/>
              <a:t>는 어떤 점을 중심으로 하더라도 </a:t>
            </a:r>
            <a:r>
              <a:rPr lang="en-US" altLang="ko-KR" sz="2000" dirty="0" err="1"/>
              <a:t>minPts</a:t>
            </a:r>
            <a:r>
              <a:rPr lang="en-US" altLang="ko-KR" sz="2000" dirty="0"/>
              <a:t>=4</a:t>
            </a:r>
            <a:r>
              <a:rPr lang="ko-KR" altLang="en-US" sz="2000" dirty="0"/>
              <a:t>를 만족하는 범위에 포함이 되지 않음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즉 어느 군집에도 속하지 않는 </a:t>
            </a:r>
            <a:r>
              <a:rPr lang="en-US" altLang="ko-KR" sz="2000" dirty="0"/>
              <a:t>outlier</a:t>
            </a:r>
            <a:r>
              <a:rPr lang="ko-KR" altLang="en-US" sz="2000" dirty="0"/>
              <a:t> </a:t>
            </a:r>
            <a:r>
              <a:rPr lang="en-US" altLang="ko-KR" sz="2000" dirty="0"/>
              <a:t>=</a:t>
            </a:r>
            <a:r>
              <a:rPr lang="ko-KR" altLang="en-US" sz="2000" dirty="0"/>
              <a:t>  </a:t>
            </a:r>
            <a:r>
              <a:rPr lang="en-US" altLang="ko-KR" sz="2000" b="1" dirty="0"/>
              <a:t>noise point</a:t>
            </a:r>
            <a:endParaRPr lang="ko-KR" altLang="en-US" sz="2000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EEB5C14-C82D-AA7B-0749-AE54FCF2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7" y="1896269"/>
            <a:ext cx="60007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24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D924-6765-B210-1C5F-A113B6A9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8D1A6-3072-3019-C04B-7152C7A3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8282" y="475107"/>
            <a:ext cx="366543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1. </a:t>
            </a:r>
            <a:r>
              <a:rPr lang="ko-KR" altLang="en-US" sz="1800" dirty="0"/>
              <a:t>점을 중심으로 </a:t>
            </a:r>
            <a:r>
              <a:rPr lang="en-US" altLang="ko-KR" sz="1800" dirty="0"/>
              <a:t>epsilon </a:t>
            </a:r>
            <a:r>
              <a:rPr lang="ko-KR" altLang="en-US" sz="1800" dirty="0"/>
              <a:t>반경내에 </a:t>
            </a:r>
            <a:r>
              <a:rPr lang="en-US" altLang="ko-KR" sz="1800" dirty="0" err="1"/>
              <a:t>minPts</a:t>
            </a:r>
            <a:r>
              <a:rPr lang="en-US" altLang="ko-KR" sz="1800" dirty="0"/>
              <a:t> </a:t>
            </a:r>
            <a:r>
              <a:rPr lang="ko-KR" altLang="en-US" sz="1800" dirty="0"/>
              <a:t>이상수의 점이 있으면 그 점을 중심으로 군집이 되고</a:t>
            </a:r>
            <a:r>
              <a:rPr lang="en-US" altLang="ko-KR" sz="1800" dirty="0"/>
              <a:t> </a:t>
            </a:r>
            <a:r>
              <a:rPr lang="ko-KR" altLang="en-US" sz="1800" dirty="0"/>
              <a:t>그 점이 </a:t>
            </a:r>
            <a:r>
              <a:rPr lang="en-US" altLang="ko-KR" sz="1800" dirty="0"/>
              <a:t>core point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2. Core point </a:t>
            </a:r>
            <a:r>
              <a:rPr lang="ko-KR" altLang="en-US" sz="1800" dirty="0"/>
              <a:t>가 서로 다른 </a:t>
            </a:r>
            <a:r>
              <a:rPr lang="en-US" altLang="ko-KR" sz="1800" dirty="0"/>
              <a:t>core point</a:t>
            </a:r>
            <a:r>
              <a:rPr lang="ko-KR" altLang="en-US" sz="1800" dirty="0"/>
              <a:t>의 군집의 일부가 되면 그 군집을 서로 연결되어 있다고 하고</a:t>
            </a:r>
            <a:r>
              <a:rPr lang="en-US" altLang="ko-KR" sz="1800" dirty="0"/>
              <a:t>,</a:t>
            </a:r>
            <a:r>
              <a:rPr lang="ko-KR" altLang="en-US" sz="1800" dirty="0"/>
              <a:t> 하나의 군집으로 연결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3. </a:t>
            </a:r>
            <a:r>
              <a:rPr lang="ko-KR" altLang="en-US" sz="1800" dirty="0"/>
              <a:t>군집에는 속하지만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스스로 </a:t>
            </a:r>
            <a:r>
              <a:rPr lang="en-US" altLang="ko-KR" sz="1800" dirty="0"/>
              <a:t>core point</a:t>
            </a:r>
            <a:r>
              <a:rPr lang="ko-KR" altLang="en-US" sz="1800" dirty="0"/>
              <a:t>가 안되는 점을 </a:t>
            </a:r>
            <a:r>
              <a:rPr lang="en-US" altLang="ko-KR" sz="1800" dirty="0"/>
              <a:t>border point</a:t>
            </a:r>
            <a:r>
              <a:rPr lang="ko-KR" altLang="en-US" sz="1800" dirty="0"/>
              <a:t>라고 하고</a:t>
            </a:r>
            <a:r>
              <a:rPr lang="en-US" altLang="ko-KR" sz="1800" dirty="0"/>
              <a:t>, </a:t>
            </a:r>
            <a:r>
              <a:rPr lang="ko-KR" altLang="en-US" sz="1800" dirty="0"/>
              <a:t>주로 클러스터의 외곽을 이루는 점이 됨</a:t>
            </a:r>
            <a:r>
              <a:rPr lang="en-US" altLang="ko-KR" sz="18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4. </a:t>
            </a:r>
            <a:r>
              <a:rPr lang="ko-KR" altLang="en-US" sz="1800" dirty="0"/>
              <a:t>어느 클러스터에도 속하지 않는 점은 </a:t>
            </a:r>
            <a:r>
              <a:rPr lang="en-US" altLang="ko-KR" sz="1800" dirty="0"/>
              <a:t>Noise point</a:t>
            </a:r>
            <a:r>
              <a:rPr lang="ko-KR" altLang="en-US" sz="1800" dirty="0"/>
              <a:t>가 됨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F1661FA-815D-572A-F4BB-AA78D047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16" y="1939895"/>
            <a:ext cx="6086534" cy="371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31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90307-213A-0C97-8D2C-A59C8C95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ko-KR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DBSCAN 알고리즘의 장점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ACA2C-825F-45DA-AD64-F06D6C02C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270" y="1825625"/>
            <a:ext cx="5961529" cy="4351338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Means와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같이 클러스터의 수를 정하지 않아도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됨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클러스터의 밀도에 따라서 클러스터를 서로 연결하기 때문에 기하학적인 모양을 갖는 군집도 잘 찾을 수 있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음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kumimoji="0" lang="en-US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point를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통하여,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outlier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검출이 가능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C25FBCAD-D32D-084F-B1B0-F6D999DB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63" y="1825625"/>
            <a:ext cx="3968412" cy="383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4E138-B26A-4060-61D9-0F2C5D084EB2}"/>
              </a:ext>
            </a:extLst>
          </p:cNvPr>
          <p:cNvSpPr txBox="1"/>
          <p:nvPr/>
        </p:nvSpPr>
        <p:spPr>
          <a:xfrm>
            <a:off x="89087" y="6311900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https://bcho.tistory.com/1205</a:t>
            </a:r>
          </a:p>
        </p:txBody>
      </p:sp>
    </p:spTree>
    <p:extLst>
      <p:ext uri="{BB962C8B-B14F-4D97-AF65-F5344CB8AC3E}">
        <p14:creationId xmlns:p14="http://schemas.microsoft.com/office/powerpoint/2010/main" val="290679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98BD-8ACA-AFA4-2708-3E3A969F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2D9C6-7439-1497-A7A3-A79B3C54F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1E1F15-4B01-6AA5-8BFD-974784A35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52" y="596277"/>
            <a:ext cx="11013295" cy="549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51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A9413-DCB0-ADD4-BF42-0BEAA071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361FC-5722-8509-B792-846588429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8181" cy="4351338"/>
          </a:xfrm>
        </p:spPr>
        <p:txBody>
          <a:bodyPr>
            <a:normAutofit/>
          </a:bodyPr>
          <a:lstStyle/>
          <a:p>
            <a:r>
              <a:rPr lang="en-US" altLang="ko-KR" sz="20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DBScan</a:t>
            </a:r>
            <a:r>
              <a:rPr lang="en-US" altLang="ko-KR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clustering algorithm on the data by setting the neighborhood radius (eps) to 15.5 and minimum number of points (</a:t>
            </a:r>
            <a:r>
              <a:rPr lang="en-US" altLang="ko-KR" sz="20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min_samples</a:t>
            </a:r>
            <a:r>
              <a:rPr lang="en-US" altLang="ko-KR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to be 5</a:t>
            </a:r>
          </a:p>
          <a:p>
            <a:r>
              <a:rPr lang="en-US" altLang="ko-KR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clusters are assigned to IDs between 0 to 8 while the noise points are assigned to a cluster ID equals to -1.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67F6A-E654-A887-6551-D9C9C728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24" y="1352289"/>
            <a:ext cx="6453235" cy="46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81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5286A-7C0A-3220-34A2-6F0CADB7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2572C-5DC3-2C11-EE8E-7A8CBBEB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5AC42-2D21-28B2-97A9-17386E57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09" y="121419"/>
            <a:ext cx="6129382" cy="661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27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868BB-BB9A-6543-CC03-AE482754B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Spectral</a:t>
            </a:r>
            <a:r>
              <a:rPr lang="ko-KR" altLang="en-US" dirty="0"/>
              <a:t> </a:t>
            </a:r>
            <a:r>
              <a:rPr lang="en-US" altLang="ko-KR" dirty="0"/>
              <a:t>clustering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9C537-F11A-56E2-95CA-08EC33AF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r>
              <a:rPr lang="ko-KR" altLang="en-US" dirty="0"/>
              <a:t>의 한계</a:t>
            </a:r>
            <a:r>
              <a:rPr lang="en-US" altLang="ko-KR" dirty="0"/>
              <a:t>: tendency to seek for globular-shaped clusters</a:t>
            </a:r>
          </a:p>
          <a:p>
            <a:endParaRPr lang="en-US" altLang="ko-KR" dirty="0"/>
          </a:p>
          <a:p>
            <a:r>
              <a:rPr lang="ko-KR" altLang="en-US" dirty="0"/>
              <a:t>작동하지 않는 케이스</a:t>
            </a:r>
            <a:r>
              <a:rPr lang="en-US" altLang="ko-KR" dirty="0"/>
              <a:t>: datasets with arbitrary-shaped clusters or when the cluster centroids overlapped with one another</a:t>
            </a:r>
          </a:p>
          <a:p>
            <a:endParaRPr lang="en-US" altLang="ko-KR" dirty="0"/>
          </a:p>
          <a:p>
            <a:r>
              <a:rPr lang="en-US" altLang="ko-KR" dirty="0"/>
              <a:t>Spectral clustering:  similarity graph </a:t>
            </a:r>
            <a:r>
              <a:rPr lang="ko-KR" altLang="en-US" dirty="0"/>
              <a:t>를 통해 극복</a:t>
            </a:r>
          </a:p>
        </p:txBody>
      </p:sp>
    </p:spTree>
    <p:extLst>
      <p:ext uri="{BB962C8B-B14F-4D97-AF65-F5344CB8AC3E}">
        <p14:creationId xmlns:p14="http://schemas.microsoft.com/office/powerpoint/2010/main" val="3421340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3C5F2-6AAB-CDD0-D030-C139A697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CF193E-1664-BC82-C0F3-4027BBE9F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B1A38E-A90C-EDC3-0256-537FEC27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0"/>
            <a:ext cx="11915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5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70050-1C62-AE98-658E-9644D0A4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k-means to the datasets (with k=2).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3BD48-A622-95DF-7EE9-E40628DD8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F75DDD-CB36-B9A7-9119-505A8C34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09" y="964388"/>
            <a:ext cx="11163382" cy="49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61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6D90A-102F-629E-5612-1C9417C9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CB5DE-D2AA-0F8E-C499-32E15C1B0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7F56B-25E4-B26C-6E9F-BB9C155F0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8" y="-10857"/>
            <a:ext cx="908450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E27715-0D32-5560-9ED4-99C53140DAF5}"/>
              </a:ext>
            </a:extLst>
          </p:cNvPr>
          <p:cNvSpPr/>
          <p:nvPr/>
        </p:nvSpPr>
        <p:spPr>
          <a:xfrm>
            <a:off x="7239289" y="-10857"/>
            <a:ext cx="4673548" cy="2976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Spectral clustering converts the data into a similarity graph and applies the normalized cut graph partitioning algorithm to generate the clusters.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Affinity(Similarity) measure: Gaussian radial basis function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Parameter: gamma value (cluster </a:t>
            </a:r>
            <a:r>
              <a:rPr lang="ko-KR" altLang="en-US" dirty="0"/>
              <a:t>적정</a:t>
            </a:r>
            <a:r>
              <a:rPr lang="en-US" altLang="ko-KR" dirty="0"/>
              <a:t>) -&gt; tune </a:t>
            </a:r>
            <a:r>
              <a:rPr lang="ko-KR" altLang="en-US" dirty="0"/>
              <a:t>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638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16B04-C887-5340-0D28-19A786BF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K-means clustering</a:t>
            </a:r>
            <a:r>
              <a:rPr lang="ko-KR" altLang="en-US" dirty="0"/>
              <a:t>의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D61C3-612D-2490-F998-E6945D57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중심점 사이의 거리를 계산하는 방법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1B7027-CFD9-C276-4E3E-8DD996DA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23" y="4001294"/>
            <a:ext cx="4500282" cy="24379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35D444-F217-8E0B-E58E-A07DA1914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70" y="3825571"/>
            <a:ext cx="5320553" cy="2720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C001AA-76F8-5177-52E4-976895FA2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686" y="808622"/>
            <a:ext cx="3919511" cy="2131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8595EB-D6E5-5786-369C-1C31C2574B6C}"/>
              </a:ext>
            </a:extLst>
          </p:cNvPr>
          <p:cNvSpPr txBox="1"/>
          <p:nvPr/>
        </p:nvSpPr>
        <p:spPr>
          <a:xfrm>
            <a:off x="889476" y="2396676"/>
            <a:ext cx="77268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Sum-of-squared errors (SSE) </a:t>
            </a:r>
          </a:p>
          <a:p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Within-Cluster Sum of Squares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(WCSS)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b="0" i="0" u="none" strike="noStrike" baseline="0" dirty="0">
                <a:solidFill>
                  <a:srgbClr val="000000"/>
                </a:solidFill>
                <a:latin typeface="HelveticaNeue"/>
              </a:rPr>
              <a:t>Distance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가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가장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가까운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HelveticaNeue"/>
              </a:rPr>
              <a:t>cluster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에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HelveticaNeue"/>
              </a:rPr>
              <a:t>mapping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할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때에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HelveticaNeue"/>
              </a:rPr>
              <a:t>Error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를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최소화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하는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방식 </a:t>
            </a:r>
            <a:endParaRPr lang="en-US" altLang="ko-KR" b="0" i="0" u="none" strike="noStrike" baseline="0" dirty="0">
              <a:solidFill>
                <a:srgbClr val="000000"/>
              </a:solidFill>
              <a:latin typeface="AppleSDGothicNeo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HelveticaNeue"/>
              </a:rPr>
              <a:t>=&gt;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HelveticaNeue"/>
              </a:rPr>
              <a:t>distance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를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최소화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HelveticaNeue"/>
              </a:rPr>
              <a:t>= error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를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AppleSDGothicNeo"/>
              </a:rPr>
              <a:t>최소화</a:t>
            </a:r>
          </a:p>
        </p:txBody>
      </p:sp>
    </p:spTree>
    <p:extLst>
      <p:ext uri="{BB962C8B-B14F-4D97-AF65-F5344CB8AC3E}">
        <p14:creationId xmlns:p14="http://schemas.microsoft.com/office/powerpoint/2010/main" val="380832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A472D-30AC-75F9-7759-DA2FF76F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Pretendard"/>
              </a:rPr>
              <a:t>1</a:t>
            </a:r>
            <a:r>
              <a:rPr lang="ko-KR" altLang="en-US" b="1" dirty="0">
                <a:solidFill>
                  <a:srgbClr val="000000"/>
                </a:solidFill>
                <a:latin typeface="Pretendard"/>
              </a:rPr>
              <a:t>단계</a:t>
            </a:r>
            <a:r>
              <a:rPr lang="en-US" altLang="ko-KR" b="1" dirty="0">
                <a:solidFill>
                  <a:srgbClr val="000000"/>
                </a:solidFill>
                <a:latin typeface="Pretendard"/>
              </a:rPr>
              <a:t>: K</a:t>
            </a:r>
            <a:r>
              <a:rPr lang="ko-KR" altLang="en-US" b="1" dirty="0">
                <a:solidFill>
                  <a:srgbClr val="000000"/>
                </a:solidFill>
                <a:latin typeface="Pretendard"/>
              </a:rPr>
              <a:t>값 설정하기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2123A-B66D-C50B-441C-FFB4D720A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855" y="2364010"/>
            <a:ext cx="6118077" cy="281474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000000"/>
                </a:solidFill>
                <a:effectLst/>
                <a:latin typeface="Pretendard"/>
              </a:rPr>
              <a:t>K-means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Pretendard"/>
              </a:rPr>
              <a:t>클러스터링은 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Pretendard"/>
              </a:rPr>
              <a:t>비지도 학습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Pretendard"/>
              </a:rPr>
              <a:t>으로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Pretendard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Pretendard"/>
              </a:rPr>
              <a:t>비슷한 패턴의 샘플을 군집으로 묶는다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Pretendard"/>
              </a:rPr>
              <a:t>예시 데이터에서 각 검은 점이 샘플을 나타내며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Pretendard"/>
              </a:rPr>
              <a:t>, 2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Pretendard"/>
              </a:rPr>
              <a:t>군집으로 분류하면 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Pretendard"/>
              </a:rPr>
              <a:t>두 그룹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Pretendard"/>
              </a:rPr>
              <a:t>으로 나눌 수 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000000"/>
                </a:solidFill>
                <a:effectLst/>
                <a:latin typeface="Pretendard"/>
              </a:rPr>
              <a:t>K-means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Pretendard"/>
              </a:rPr>
              <a:t>알고리즘은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Pretendard"/>
              </a:rPr>
              <a:t>centroid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Pretendard"/>
              </a:rPr>
              <a:t>를 기반으로 각 샘플을 군집으로 묶는다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Pretendard"/>
              </a:rPr>
              <a:t>.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Pretendard"/>
              </a:rPr>
              <a:t>K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Pretendard"/>
              </a:rPr>
              <a:t>값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Pretendard"/>
              </a:rPr>
              <a:t>을 설정해야 함</a:t>
            </a:r>
            <a:endParaRPr lang="en-US" altLang="ko-KR" sz="1800" b="0" i="0" dirty="0">
              <a:solidFill>
                <a:srgbClr val="000000"/>
              </a:solidFill>
              <a:effectLst/>
              <a:latin typeface="Pretendar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18A58B-F91A-0989-1AC0-741891E4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63" y="1933224"/>
            <a:ext cx="5739442" cy="322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31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63876-C6B7-C6F5-8820-336A8ACA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Pretendard"/>
              </a:rPr>
              <a:t>단계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Pretendard"/>
              </a:rPr>
              <a:t>: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Pretendard"/>
              </a:rPr>
              <a:t>랜덤으로</a:t>
            </a:r>
            <a:r>
              <a:rPr lang="en-US" altLang="ko-KR" b="1" dirty="0">
                <a:solidFill>
                  <a:srgbClr val="000000"/>
                </a:solidFill>
                <a:latin typeface="Pretendard"/>
              </a:rPr>
              <a:t> centroid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Pretendard"/>
              </a:rPr>
              <a:t>정하고 클러스터링 중심으로 가까운 점들을 묶음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6CC03B-0E18-6DA5-F844-B34EDBE82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782" y="1987995"/>
            <a:ext cx="2682668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Centroid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를 랜덤으로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2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개 선택</a:t>
            </a:r>
            <a:endParaRPr lang="en-US" altLang="ko-KR" sz="1500" b="0" i="0" dirty="0">
              <a:solidFill>
                <a:srgbClr val="000000"/>
              </a:solidFill>
              <a:effectLst/>
              <a:latin typeface="Prete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Centroid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는 군집의 중앙값인데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, 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컴퓨터는 데이터만으로 군집을 나누는 방법을 알 수 없어 랜덤으로 정함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각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centroid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를 중심으로 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Pretendard"/>
              </a:rPr>
              <a:t>군집핑을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 하며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, centroid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와 가까운 샘플을 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Pretendard"/>
              </a:rPr>
              <a:t>클러스터링하기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 위해 거리를 사용함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</a:p>
          <a:p>
            <a:endParaRPr lang="ko-KR" altLang="en-US" sz="1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F7CC55-3861-D9EE-303B-69154681D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50" y="2126099"/>
            <a:ext cx="7244676" cy="407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01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B1A50-6DB7-9E78-3B92-0464122C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i="0" dirty="0" err="1">
                <a:solidFill>
                  <a:srgbClr val="000000"/>
                </a:solidFill>
                <a:effectLst/>
                <a:latin typeface="Pretendard"/>
              </a:rPr>
              <a:t>유클리디안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Pretendard"/>
              </a:rPr>
              <a:t> 거리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47FCBA-F4D7-B30E-A9A2-E0C64C858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04858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Pretendard"/>
              </a:rPr>
              <a:t>유클리디안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 거리로</a:t>
            </a:r>
            <a:r>
              <a:rPr lang="en-US" altLang="ko-KR" sz="1500" dirty="0">
                <a:solidFill>
                  <a:srgbClr val="000000"/>
                </a:solidFill>
                <a:latin typeface="Pretendard"/>
              </a:rPr>
              <a:t> centroid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부터 샘플까지의 거리를 계산하는데 활용</a:t>
            </a:r>
            <a:endParaRPr lang="en-US" altLang="ko-KR" sz="1500" b="0" i="0" dirty="0">
              <a:solidFill>
                <a:srgbClr val="000000"/>
              </a:solidFill>
              <a:effectLst/>
              <a:latin typeface="Pretendard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000000"/>
              </a:solidFill>
              <a:latin typeface="Pretendard"/>
            </a:endParaRPr>
          </a:p>
          <a:p>
            <a:endParaRPr lang="ko-KR" altLang="en-US" sz="15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3D4ED2-9CBE-D88E-547F-48940A79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058" y="1505956"/>
            <a:ext cx="8160589" cy="459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40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C902C-8FD0-871C-1C37-C7B2DD84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Pretendard"/>
              </a:rPr>
              <a:t>Cluster centroid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Pretendard"/>
              </a:rPr>
              <a:t>재설정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Pretendard"/>
              </a:rPr>
              <a:t>-&gt;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Pretendard"/>
              </a:rPr>
              <a:t> 성능 향상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66D14-FD2F-3F97-4F8E-143B9946E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7441" y="1851262"/>
            <a:ext cx="2725396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1" i="0" dirty="0" err="1">
                <a:solidFill>
                  <a:srgbClr val="000000"/>
                </a:solidFill>
                <a:effectLst/>
                <a:latin typeface="Pretendard"/>
              </a:rPr>
              <a:t>클러스터링된</a:t>
            </a:r>
            <a:r>
              <a:rPr lang="ko-KR" altLang="en-US" sz="1500" b="1" i="0" dirty="0">
                <a:solidFill>
                  <a:srgbClr val="000000"/>
                </a:solidFill>
                <a:effectLst/>
                <a:latin typeface="Pretendard"/>
              </a:rPr>
              <a:t> 결과가 최선이 아닐 수 있음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랜덤 포인트를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centroid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로 설정했기 때문에 클러스터가 최선인지 확신할 수 없으며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다시 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centroid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를 설정하여 샘플들의 평균값을 활용해 성능을 향상시키는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Pretendard"/>
              </a:rPr>
              <a:t>과정을 반복</a:t>
            </a:r>
            <a:endParaRPr lang="en-US" altLang="ko-KR" sz="1500" b="0" i="0" dirty="0">
              <a:solidFill>
                <a:srgbClr val="000000"/>
              </a:solidFill>
              <a:effectLst/>
              <a:latin typeface="Pretendard"/>
            </a:endParaRPr>
          </a:p>
          <a:p>
            <a:endParaRPr lang="ko-KR" altLang="en-US" sz="15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EB0230-20DB-B774-7B34-4BBB6F82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93" y="1446422"/>
            <a:ext cx="8971472" cy="504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800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조선굴림체"/>
        <a:ea typeface="조선굴림체"/>
        <a:cs typeface=""/>
      </a:majorFont>
      <a:minorFont>
        <a:latin typeface="Calibri"/>
        <a:ea typeface="조선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2084</Words>
  <Application>Microsoft Office PowerPoint</Application>
  <PresentationFormat>와이드스크린</PresentationFormat>
  <Paragraphs>151</Paragraphs>
  <Slides>45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60" baseType="lpstr">
      <vt:lpstr>AppleSDGothicNeo</vt:lpstr>
      <vt:lpstr>-apple-system</vt:lpstr>
      <vt:lpstr>Arial Unicode MS</vt:lpstr>
      <vt:lpstr>HelveticaNeue</vt:lpstr>
      <vt:lpstr>noto</vt:lpstr>
      <vt:lpstr>Noto Sans KR</vt:lpstr>
      <vt:lpstr>Pretendard</vt:lpstr>
      <vt:lpstr>Söhne</vt:lpstr>
      <vt:lpstr>맑은 고딕</vt:lpstr>
      <vt:lpstr>조선굴림체</vt:lpstr>
      <vt:lpstr>Arial</vt:lpstr>
      <vt:lpstr>Calibri</vt:lpstr>
      <vt:lpstr>Roboto</vt:lpstr>
      <vt:lpstr>Wingdings</vt:lpstr>
      <vt:lpstr>Office 테마</vt:lpstr>
      <vt:lpstr>Clustering</vt:lpstr>
      <vt:lpstr>Comparing different clustering algorithms on toy datasets</vt:lpstr>
      <vt:lpstr>Clustering의 목표</vt:lpstr>
      <vt:lpstr>PowerPoint 프레젠테이션</vt:lpstr>
      <vt:lpstr>K-means clustering의 원리</vt:lpstr>
      <vt:lpstr>1단계: K값 설정하기</vt:lpstr>
      <vt:lpstr>2단계: 랜덤으로 centroid 정하고 클러스터링 중심으로 가까운 점들을 묶음</vt:lpstr>
      <vt:lpstr>유클리디안 거리 </vt:lpstr>
      <vt:lpstr>Cluster centroid 재설정 -&gt; 성능 향상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Clustering의 장점</vt:lpstr>
      <vt:lpstr>Clustering의 단점 1</vt:lpstr>
      <vt:lpstr>Clustering의 단점 2: Outlier에 취약하다</vt:lpstr>
      <vt:lpstr>Clustering 단점 3</vt:lpstr>
      <vt:lpstr>K-means clustering에서 최적의 클러스터 개수를 찾는 방법</vt:lpstr>
      <vt:lpstr>Elbow Method</vt:lpstr>
      <vt:lpstr>Silhouette Score</vt:lpstr>
      <vt:lpstr>Hierarchical clustering</vt:lpstr>
      <vt:lpstr>PowerPoint 프레젠테이션</vt:lpstr>
      <vt:lpstr>원리</vt:lpstr>
      <vt:lpstr>Single link(MIN)</vt:lpstr>
      <vt:lpstr>Complete link(MAX)</vt:lpstr>
      <vt:lpstr>Group average</vt:lpstr>
      <vt:lpstr>PowerPoint 프레젠테이션</vt:lpstr>
      <vt:lpstr>PowerPoint 프레젠테이션</vt:lpstr>
      <vt:lpstr>DBSCAN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DBSCAN 알고리즘의 장점</vt:lpstr>
      <vt:lpstr>PowerPoint 프레젠테이션</vt:lpstr>
      <vt:lpstr>PowerPoint 프레젠테이션</vt:lpstr>
      <vt:lpstr>Spectral clustering</vt:lpstr>
      <vt:lpstr>PowerPoint 프레젠테이션</vt:lpstr>
      <vt:lpstr>k-means to the datasets (with k=2).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강지윤[ 학부재학 / 경영학과 ]</dc:creator>
  <cp:lastModifiedBy>강지윤[ 학부재학 / 경영학과 ]</cp:lastModifiedBy>
  <cp:revision>83</cp:revision>
  <dcterms:created xsi:type="dcterms:W3CDTF">2024-03-13T21:38:35Z</dcterms:created>
  <dcterms:modified xsi:type="dcterms:W3CDTF">2024-03-14T11:50:46Z</dcterms:modified>
</cp:coreProperties>
</file>